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sldIdLst>
    <p:sldId id="265" r:id="rId2"/>
    <p:sldId id="266" r:id="rId3"/>
    <p:sldId id="257" r:id="rId4"/>
    <p:sldId id="272" r:id="rId5"/>
    <p:sldId id="258" r:id="rId6"/>
    <p:sldId id="273" r:id="rId7"/>
    <p:sldId id="259" r:id="rId8"/>
    <p:sldId id="269" r:id="rId9"/>
    <p:sldId id="271" r:id="rId10"/>
    <p:sldId id="27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695EB143-DC6C-420A-9F3D-B0C1D8BBA21A}" type="datetimeFigureOut">
              <a:rPr lang="sr-Latn-CS" smtClean="0"/>
              <a:t>30.11.2021.</a:t>
            </a:fld>
            <a:endParaRPr lang="sr-Latn-C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sr-Latn-C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A562023-0378-45BF-BB63-A52A2EBA8739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839618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t>30.11.2021.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50428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t>30.11.2021.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159771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t>30.11.2021.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636597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95EB143-DC6C-420A-9F3D-B0C1D8BBA21A}" type="datetimeFigureOut">
              <a:rPr lang="sr-Latn-CS" smtClean="0"/>
              <a:t>30.11.2021.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A562023-0378-45BF-BB63-A52A2EBA8739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882762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t>30.11.2021.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233190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t>30.11.2021.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52995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t>30.11.2021.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922246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t>30.11.2021.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18470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t>30.11.2021.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562023-0378-45BF-BB63-A52A2EBA8739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013624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95EB143-DC6C-420A-9F3D-B0C1D8BBA21A}" type="datetimeFigureOut">
              <a:rPr lang="sr-Latn-CS" smtClean="0"/>
              <a:t>30.11.2021.</a:t>
            </a:fld>
            <a:endParaRPr lang="sr-Latn-C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sr-Latn-C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562023-0378-45BF-BB63-A52A2EBA8739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990130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95EB143-DC6C-420A-9F3D-B0C1D8BBA21A}" type="datetimeFigureOut">
              <a:rPr lang="sr-Latn-CS" smtClean="0"/>
              <a:t>30.11.2021.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A562023-0378-45BF-BB63-A52A2EBA8739}" type="slidenum">
              <a:rPr lang="sr-Latn-CS" smtClean="0"/>
              <a:t>‹#›</a:t>
            </a:fld>
            <a:endParaRPr lang="sr-Latn-C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1084437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„Drugačije“ porodice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/>
              <a:t>Prof. </a:t>
            </a:r>
            <a:r>
              <a:rPr lang="en-US" dirty="0"/>
              <a:t>d</a:t>
            </a:r>
            <a:r>
              <a:rPr lang="sr-Latn-RS" dirty="0"/>
              <a:t>r </a:t>
            </a:r>
            <a:r>
              <a:rPr lang="sr-Latn-RS" dirty="0" err="1"/>
              <a:t>Otilia</a:t>
            </a:r>
            <a:r>
              <a:rPr lang="sr-Latn-RS" dirty="0"/>
              <a:t> </a:t>
            </a:r>
            <a:r>
              <a:rPr lang="sr-Latn-RS" dirty="0" err="1"/>
              <a:t>Velišek</a:t>
            </a:r>
            <a:r>
              <a:rPr lang="sr-Latn-RS" dirty="0"/>
              <a:t>-</a:t>
            </a:r>
            <a:r>
              <a:rPr lang="sr-Latn-RS" dirty="0" err="1"/>
              <a:t>Braško</a:t>
            </a:r>
            <a:endParaRPr lang="sr-Latn-RS" dirty="0"/>
          </a:p>
          <a:p>
            <a:r>
              <a:rPr lang="sr-Latn-RS" dirty="0"/>
              <a:t>Novi Sad, 20</a:t>
            </a:r>
            <a:r>
              <a:rPr lang="en-US" dirty="0"/>
              <a:t>2</a:t>
            </a:r>
            <a:r>
              <a:rPr lang="sr-Latn-RS" dirty="0"/>
              <a:t>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746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Hvala na pažnji!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Srdačan pozdrav!</a:t>
            </a:r>
          </a:p>
        </p:txBody>
      </p:sp>
    </p:spTree>
    <p:extLst>
      <p:ext uri="{BB962C8B-B14F-4D97-AF65-F5344CB8AC3E}">
        <p14:creationId xmlns:p14="http://schemas.microsoft.com/office/powerpoint/2010/main" val="2417914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600" y="332656"/>
            <a:ext cx="8229600" cy="1339552"/>
          </a:xfrm>
        </p:spPr>
        <p:txBody>
          <a:bodyPr/>
          <a:lstStyle/>
          <a:p>
            <a:r>
              <a:rPr lang="sr-Latn-RS" dirty="0"/>
              <a:t>Dobrodošli u Holandiju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7443" y="1412776"/>
            <a:ext cx="6597113" cy="4959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456282" y="5517232"/>
            <a:ext cx="24003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R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DPOSA</a:t>
            </a:r>
            <a:r>
              <a:rPr lang="sr-Latn-R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9393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Faze reakcija roditelja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6225" y="888830"/>
            <a:ext cx="5937927" cy="490237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9296400" y="3669268"/>
            <a:ext cx="2430780" cy="2121932"/>
          </a:xfrm>
        </p:spPr>
        <p:txBody>
          <a:bodyPr/>
          <a:lstStyle/>
          <a:p>
            <a:r>
              <a:rPr lang="sr-Latn-R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      interaktivna vežba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1664" y="3669268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>
                <a:solidFill>
                  <a:srgbClr val="0070C0"/>
                </a:solidFill>
              </a:rPr>
              <a:t>Vežba 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93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9676326">
            <a:off x="1991544" y="2551837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32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Usamljenost</a:t>
            </a:r>
          </a:p>
        </p:txBody>
      </p:sp>
      <p:sp>
        <p:nvSpPr>
          <p:cNvPr id="6" name="Rectangle 5"/>
          <p:cNvSpPr/>
          <p:nvPr/>
        </p:nvSpPr>
        <p:spPr>
          <a:xfrm rot="1806131">
            <a:off x="8448136" y="4797152"/>
            <a:ext cx="1391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Šok</a:t>
            </a:r>
            <a:endParaRPr lang="en-US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7" name="Rectangle 6"/>
          <p:cNvSpPr/>
          <p:nvPr/>
        </p:nvSpPr>
        <p:spPr>
          <a:xfrm rot="550632">
            <a:off x="1487488" y="870264"/>
            <a:ext cx="1803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Tuga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20199393">
            <a:off x="7520412" y="870264"/>
            <a:ext cx="1335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199456" y="4725144"/>
            <a:ext cx="3344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chemeClr val="accent3"/>
                </a:solidFill>
              </a:rPr>
              <a:t>Poricanje</a:t>
            </a:r>
            <a:endParaRPr lang="en-US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546819">
            <a:off x="6816080" y="2736503"/>
            <a:ext cx="39064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Prihvatanje</a:t>
            </a:r>
            <a:endParaRPr lang="en-US" sz="5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1347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3443" y="332657"/>
            <a:ext cx="7125113" cy="864097"/>
          </a:xfrm>
        </p:spPr>
        <p:txBody>
          <a:bodyPr/>
          <a:lstStyle/>
          <a:p>
            <a:pPr algn="ctr"/>
            <a:r>
              <a:rPr lang="sr-Latn-RS" dirty="0"/>
              <a:t>Faze do prihvatanja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5560" y="1340768"/>
            <a:ext cx="7992888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RS" sz="2400" dirty="0"/>
              <a:t>Reakcije roditelja kada saznaju činjenicu da im dete ima smetnje u razvoju, invaliditet ili teškoće u funkcionisanju:</a:t>
            </a:r>
          </a:p>
          <a:p>
            <a:pPr marL="0" indent="0">
              <a:buNone/>
            </a:pPr>
            <a:endParaRPr lang="sr-Latn-RS" sz="2400" dirty="0"/>
          </a:p>
          <a:p>
            <a:r>
              <a:rPr lang="sr-Latn-RS" sz="2400" dirty="0"/>
              <a:t>I </a:t>
            </a:r>
            <a:r>
              <a:rPr lang="en-US" sz="2400" dirty="0"/>
              <a:t>	</a:t>
            </a:r>
            <a:r>
              <a:rPr lang="sr-Latn-RS" sz="2400" dirty="0"/>
              <a:t>Šok</a:t>
            </a:r>
          </a:p>
          <a:p>
            <a:r>
              <a:rPr lang="sr-Latn-RS" sz="2400" dirty="0"/>
              <a:t>II </a:t>
            </a:r>
            <a:r>
              <a:rPr lang="en-US" sz="2400" dirty="0"/>
              <a:t>	</a:t>
            </a:r>
            <a:r>
              <a:rPr lang="sr-Latn-RS" sz="2400" dirty="0"/>
              <a:t>Tuga i bol</a:t>
            </a:r>
          </a:p>
          <a:p>
            <a:r>
              <a:rPr lang="sr-Latn-RS" sz="2400" dirty="0"/>
              <a:t>III </a:t>
            </a:r>
            <a:r>
              <a:rPr lang="en-US" sz="2400" dirty="0"/>
              <a:t>	</a:t>
            </a:r>
            <a:r>
              <a:rPr lang="sr-Latn-RS" sz="2400" dirty="0"/>
              <a:t>Bes</a:t>
            </a:r>
          </a:p>
          <a:p>
            <a:r>
              <a:rPr lang="sr-Latn-RS" sz="2400" dirty="0"/>
              <a:t>IV </a:t>
            </a:r>
            <a:r>
              <a:rPr lang="en-US" sz="2400" dirty="0"/>
              <a:t>	</a:t>
            </a:r>
            <a:r>
              <a:rPr lang="sr-Latn-RS" sz="2400" dirty="0"/>
              <a:t>Poricanje</a:t>
            </a:r>
          </a:p>
          <a:p>
            <a:r>
              <a:rPr lang="sr-Latn-RS" sz="2400" dirty="0"/>
              <a:t>V </a:t>
            </a:r>
            <a:r>
              <a:rPr lang="en-US" sz="2400" dirty="0"/>
              <a:t>	</a:t>
            </a:r>
            <a:r>
              <a:rPr lang="sr-Latn-RS" sz="2400" dirty="0"/>
              <a:t>Usamljenost</a:t>
            </a:r>
          </a:p>
          <a:p>
            <a:r>
              <a:rPr lang="sr-Latn-RS" sz="2400" dirty="0"/>
              <a:t>VI </a:t>
            </a:r>
            <a:r>
              <a:rPr lang="en-US" sz="2400" dirty="0"/>
              <a:t>   </a:t>
            </a:r>
            <a:r>
              <a:rPr lang="sr-Latn-RS" sz="2400" dirty="0"/>
              <a:t> Prihvatanje</a:t>
            </a:r>
          </a:p>
          <a:p>
            <a:pPr>
              <a:buNone/>
            </a:pP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1876044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/>
              <a:t>Porodice nekada i sada!?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r-Latn-RS" sz="2800" dirty="0"/>
              <a:t>Funkcije savremene porodice: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sr-Latn-RS" sz="2800" dirty="0">
                <a:sym typeface="Webdings"/>
              </a:rPr>
              <a:t>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sr-Latn-RS" sz="2800" dirty="0">
                <a:sym typeface="Wingdings"/>
              </a:rPr>
              <a:t> </a:t>
            </a:r>
            <a:r>
              <a:rPr lang="sr-Latn-RS" sz="2800" dirty="0">
                <a:sym typeface="Webdings"/>
              </a:rPr>
              <a:t></a:t>
            </a:r>
            <a:endParaRPr lang="sr-Latn-RS" sz="2800" dirty="0"/>
          </a:p>
          <a:p>
            <a:pPr marL="342900" indent="-342900" algn="ctr">
              <a:buFont typeface="+mj-lt"/>
              <a:buAutoNum type="arabicPeriod"/>
            </a:pPr>
            <a:r>
              <a:rPr lang="sr-Latn-RS" sz="2800" dirty="0">
                <a:sym typeface="Webdings"/>
              </a:rPr>
              <a:t> </a:t>
            </a:r>
            <a:endParaRPr lang="sr-Latn-RS" sz="2800" dirty="0"/>
          </a:p>
          <a:p>
            <a:pPr marL="342900" indent="-342900" algn="ctr">
              <a:buFont typeface="+mj-lt"/>
              <a:buAutoNum type="arabicPeriod"/>
            </a:pPr>
            <a:r>
              <a:rPr lang="sr-Latn-RS" sz="2800" dirty="0">
                <a:sym typeface="Webdings"/>
              </a:rPr>
              <a:t></a:t>
            </a:r>
            <a:endParaRPr lang="sr-Latn-RS" sz="2800" dirty="0"/>
          </a:p>
          <a:p>
            <a:pPr marL="342900" indent="-342900" algn="ctr">
              <a:buFont typeface="+mj-lt"/>
              <a:buAutoNum type="arabicPeriod"/>
            </a:pPr>
            <a:r>
              <a:rPr lang="sr-Latn-RS" sz="2800" dirty="0">
                <a:sym typeface="Wingdings"/>
              </a:rPr>
              <a:t></a:t>
            </a:r>
            <a:endParaRPr lang="sr-Latn-RS" sz="2800" dirty="0"/>
          </a:p>
          <a:p>
            <a:pPr marL="342900" indent="-342900" algn="ctr">
              <a:buFont typeface="+mj-lt"/>
              <a:buAutoNum type="arabicPeriod"/>
            </a:pPr>
            <a:r>
              <a:rPr lang="sr-Latn-RS" sz="2800" dirty="0">
                <a:sym typeface="Webdings"/>
              </a:rPr>
              <a:t></a:t>
            </a:r>
            <a:endParaRPr lang="sr-Latn-RS" sz="2800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439676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692697"/>
            <a:ext cx="8939336" cy="1512168"/>
          </a:xfrm>
        </p:spPr>
        <p:txBody>
          <a:bodyPr/>
          <a:lstStyle/>
          <a:p>
            <a:r>
              <a:rPr lang="sr-Latn-RS" dirty="0"/>
              <a:t>Funkcije savremen</a:t>
            </a:r>
            <a:r>
              <a:rPr lang="en-US" dirty="0"/>
              <a:t>e</a:t>
            </a:r>
            <a:r>
              <a:rPr lang="sr-Latn-RS" dirty="0"/>
              <a:t> porodice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440" y="2204865"/>
            <a:ext cx="10297144" cy="3921299"/>
          </a:xfrm>
        </p:spPr>
        <p:txBody>
          <a:bodyPr/>
          <a:lstStyle/>
          <a:p>
            <a:r>
              <a:rPr lang="sr-Latn-RS" sz="2400" dirty="0">
                <a:sym typeface="Webdings"/>
              </a:rPr>
              <a:t></a:t>
            </a:r>
            <a:r>
              <a:rPr lang="sr-Latn-RS" sz="2400" dirty="0"/>
              <a:t>Reproduktivna funkcija, </a:t>
            </a:r>
            <a:endParaRPr lang="sr-Latn-RS" sz="2400" dirty="0">
              <a:sym typeface="Webdings"/>
            </a:endParaRPr>
          </a:p>
          <a:p>
            <a:r>
              <a:rPr lang="sr-Latn-RS" sz="2400" dirty="0">
                <a:sym typeface="Wingdings"/>
              </a:rPr>
              <a:t> </a:t>
            </a:r>
            <a:r>
              <a:rPr lang="sr-Latn-RS" sz="2400" dirty="0">
                <a:sym typeface="Webdings"/>
              </a:rPr>
              <a:t></a:t>
            </a:r>
            <a:r>
              <a:rPr lang="sr-Latn-RS" sz="2400" dirty="0"/>
              <a:t>Emocionalna funkcija - funkcija zadovoljenja polnog nagona, </a:t>
            </a:r>
          </a:p>
          <a:p>
            <a:r>
              <a:rPr lang="sr-Latn-RS" sz="2400" dirty="0">
                <a:sym typeface="Webdings"/>
              </a:rPr>
              <a:t> </a:t>
            </a:r>
            <a:r>
              <a:rPr lang="sr-Latn-RS" sz="2400" dirty="0"/>
              <a:t>Ekonomska funkcija, </a:t>
            </a:r>
          </a:p>
          <a:p>
            <a:r>
              <a:rPr lang="sr-Latn-RS" sz="2400" dirty="0">
                <a:sym typeface="Webdings"/>
              </a:rPr>
              <a:t></a:t>
            </a:r>
            <a:r>
              <a:rPr lang="sr-Latn-RS" sz="2400" dirty="0"/>
              <a:t>Funkcija pružanja zaštite, </a:t>
            </a:r>
          </a:p>
          <a:p>
            <a:r>
              <a:rPr lang="sr-Latn-RS" sz="2400" dirty="0">
                <a:sym typeface="Wingdings"/>
              </a:rPr>
              <a:t></a:t>
            </a:r>
            <a:r>
              <a:rPr lang="sr-Latn-RS" sz="2400" dirty="0"/>
              <a:t>Vaspitna i obrazovna funkcija i </a:t>
            </a:r>
          </a:p>
          <a:p>
            <a:r>
              <a:rPr lang="sr-Latn-RS" sz="2400" dirty="0">
                <a:sym typeface="Webdings"/>
              </a:rPr>
              <a:t></a:t>
            </a:r>
            <a:r>
              <a:rPr lang="sr-Latn-RS" sz="2400" dirty="0"/>
              <a:t>Funkcija zabave i razonode. 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522185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824" y="675486"/>
            <a:ext cx="9299376" cy="1656184"/>
          </a:xfrm>
        </p:spPr>
        <p:txBody>
          <a:bodyPr/>
          <a:lstStyle/>
          <a:p>
            <a:r>
              <a:rPr lang="sr-Latn-RS" b="1" dirty="0"/>
              <a:t>Deca iz </a:t>
            </a:r>
            <a:r>
              <a:rPr lang="sr-Latn-RS" b="1" dirty="0" err="1"/>
              <a:t>nestimulativnih</a:t>
            </a:r>
            <a:r>
              <a:rPr lang="sr-Latn-RS" b="1" dirty="0"/>
              <a:t> sredina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6109320" cy="3931920"/>
          </a:xfrm>
        </p:spPr>
        <p:txBody>
          <a:bodyPr/>
          <a:lstStyle/>
          <a:p>
            <a:endParaRPr lang="sr-Latn-RS" dirty="0"/>
          </a:p>
          <a:p>
            <a:pPr marL="0" indent="0" algn="ctr">
              <a:buNone/>
            </a:pPr>
            <a:r>
              <a:rPr lang="sr-Latn-RS" dirty="0"/>
              <a:t>FACE publikacije </a:t>
            </a:r>
          </a:p>
          <a:p>
            <a:pPr marL="0" indent="0" algn="ctr">
              <a:buNone/>
            </a:pPr>
            <a:r>
              <a:rPr lang="sr-Latn-RS" dirty="0" err="1"/>
              <a:t>Family</a:t>
            </a:r>
            <a:r>
              <a:rPr lang="sr-Latn-RS" dirty="0"/>
              <a:t> </a:t>
            </a:r>
            <a:r>
              <a:rPr lang="sr-Latn-RS" dirty="0" err="1"/>
              <a:t>and</a:t>
            </a:r>
            <a:r>
              <a:rPr lang="sr-Latn-RS" dirty="0"/>
              <a:t> </a:t>
            </a:r>
            <a:r>
              <a:rPr lang="sr-Latn-RS" dirty="0" err="1"/>
              <a:t>Children</a:t>
            </a:r>
            <a:r>
              <a:rPr lang="sr-Latn-RS" dirty="0"/>
              <a:t> in </a:t>
            </a:r>
            <a:r>
              <a:rPr lang="sr-Latn-RS" dirty="0" err="1"/>
              <a:t>Education</a:t>
            </a:r>
            <a:endParaRPr lang="sr-Latn-RS" dirty="0"/>
          </a:p>
          <a:p>
            <a:pPr marL="0" indent="0" algn="ctr">
              <a:buNone/>
            </a:pPr>
            <a:r>
              <a:rPr lang="en-US" dirty="0"/>
              <a:t>http://www.face-lifeskills.com/sr</a:t>
            </a:r>
            <a:r>
              <a:rPr lang="sr-Latn-RS" dirty="0"/>
              <a:t>/</a:t>
            </a:r>
            <a:r>
              <a:rPr lang="sr-Cyrl-ME" dirty="0"/>
              <a:t>кућа</a:t>
            </a:r>
            <a:r>
              <a:rPr lang="sr-Latn-RS" dirty="0"/>
              <a:t>/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606" y="2264810"/>
            <a:ext cx="2664296" cy="377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279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332656"/>
            <a:ext cx="8229600" cy="1267544"/>
          </a:xfrm>
        </p:spPr>
        <p:txBody>
          <a:bodyPr/>
          <a:lstStyle/>
          <a:p>
            <a:r>
              <a:rPr lang="sr-Latn-RS" dirty="0"/>
              <a:t>Literatura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6800" y="2103120"/>
            <a:ext cx="10501808" cy="3918168"/>
          </a:xfrm>
        </p:spPr>
        <p:txBody>
          <a:bodyPr>
            <a:normAutofit/>
          </a:bodyPr>
          <a:lstStyle/>
          <a:p>
            <a:r>
              <a:rPr lang="en-US" dirty="0" err="1"/>
              <a:t>Velišek-Braško</a:t>
            </a:r>
            <a:r>
              <a:rPr lang="en-US" dirty="0"/>
              <a:t>, O. (2015) </a:t>
            </a:r>
            <a:r>
              <a:rPr lang="en-US" i="1" dirty="0" err="1"/>
              <a:t>Inkluzivna</a:t>
            </a:r>
            <a:r>
              <a:rPr lang="en-US" i="1" dirty="0"/>
              <a:t>  </a:t>
            </a:r>
            <a:r>
              <a:rPr lang="en-US" i="1" dirty="0" err="1"/>
              <a:t>pedagogija</a:t>
            </a:r>
            <a:r>
              <a:rPr lang="en-US" dirty="0"/>
              <a:t>. Novi Sad:  Graphic </a:t>
            </a:r>
            <a:r>
              <a:rPr lang="en-US" dirty="0" err="1"/>
              <a:t>i</a:t>
            </a:r>
            <a:r>
              <a:rPr lang="en-US" dirty="0"/>
              <a:t> OPEP (118-12</a:t>
            </a:r>
            <a:r>
              <a:rPr lang="sr-Latn-RS" dirty="0"/>
              <a:t>3</a:t>
            </a:r>
            <a:r>
              <a:rPr lang="en-US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3956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641</TotalTime>
  <Words>183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Savon</vt:lpstr>
      <vt:lpstr>„Drugačije“ porodice</vt:lpstr>
      <vt:lpstr>Dobrodošli u Holandiju</vt:lpstr>
      <vt:lpstr>Faze reakcija roditelja</vt:lpstr>
      <vt:lpstr>PowerPoint Presentation</vt:lpstr>
      <vt:lpstr>Faze do prihvatanja</vt:lpstr>
      <vt:lpstr>Porodice nekada i sada!?</vt:lpstr>
      <vt:lpstr>Funkcije savremene porodice</vt:lpstr>
      <vt:lpstr>Deca iz nestimulativnih sredina</vt:lpstr>
      <vt:lpstr>Literatura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Faze reakcija roditelja</dc:title>
  <dc:creator>Ottilia</dc:creator>
  <cp:lastModifiedBy>Korisnik</cp:lastModifiedBy>
  <cp:revision>20</cp:revision>
  <dcterms:created xsi:type="dcterms:W3CDTF">2018-10-24T10:30:35Z</dcterms:created>
  <dcterms:modified xsi:type="dcterms:W3CDTF">2021-11-30T07:30:30Z</dcterms:modified>
</cp:coreProperties>
</file>